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5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86" r:id="rId10"/>
    <p:sldId id="287" r:id="rId11"/>
    <p:sldId id="288" r:id="rId12"/>
    <p:sldId id="289" r:id="rId13"/>
    <p:sldId id="290" r:id="rId14"/>
    <p:sldId id="267" r:id="rId15"/>
    <p:sldId id="269" r:id="rId16"/>
    <p:sldId id="270" r:id="rId17"/>
    <p:sldId id="271" r:id="rId18"/>
    <p:sldId id="272" r:id="rId19"/>
    <p:sldId id="273" r:id="rId20"/>
    <p:sldId id="275" r:id="rId21"/>
    <p:sldId id="277" r:id="rId22"/>
    <p:sldId id="280" r:id="rId23"/>
    <p:sldId id="282" r:id="rId2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64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0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114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软件项目管理四个阶段：项目启动、项目规划、项目跟踪控制、项目结束。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31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&#39033;&#30446;&#23433;&#25490;&#35745;&#21010;/&#39033;&#30446;&#24037;&#20316;&#25972;&#20307;&#35745;&#21010;&#27719;&#24635;-&#27719;&#25253;&#36866;&#29992;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&#38656;&#27714;&#35268;&#26684;&#35828;&#26126;&#20070;/&#22522;&#20110;&#21306;&#22359;&#38142;&#30340;&#23433;&#20840;&#25968;&#25454;&#20849;&#20139;&#31995;&#32479;-&#38656;&#27714;&#35268;&#26684;&#35828;&#26126;&#20070;-v0.90.doc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hyperlink" Target="../&#21518;&#31471;&#22522;&#30784;&#26550;&#26500;-&#20399;&#28155;&#20037;/&#21518;&#31471;&#26550;&#26500;.docx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../&#20250;&#35758;&#35752;&#35770;/&#20250;&#35758;&#32426;&#35201;/&#22522;&#20110;&#21306;&#22359;&#38142;&#25991;&#20214;&#23384;&#20648;-0826-&#25104;&#21592;&#32844;&#36131;&#35282;&#33394;&#21010;&#20998;&#20250;&#35758;&#32426;&#35201;.doc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/>
              <a:t>基于区块链的安全数据共享系统设计</a:t>
            </a:r>
            <a:endParaRPr kumimoji="1" lang="zh-CN" altLang="en-US" sz="40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7D3FF39-3D98-9F47-8292-AFFD87033817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65B3A813-E668-7E46-8E88-CFA3ED64F6FE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FE4506D-5628-4A4D-95F6-1E473BAB0449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BD41A6C-09C7-554E-B946-AB916C6A60F5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21446BC-8210-7049-8806-BB35CB75B48C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CEEF97D-A408-624A-A9D0-7165B61DC96A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1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41EA84A-16B8-D94F-8341-4DFE5C259505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2A66F419-22A0-BC4F-B9F1-E501F6448907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D3BBE2C-5285-504B-B923-586485E3260A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E11D6D7-D7E8-204A-9809-FE3C4FA70E47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D9B1502-A4D7-D442-9974-41BAEBB88705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F91ACCE-4B10-614A-A5E4-21B562D4BCC0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20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协助前后端开发人员完成接口联调对接工作，负责各模块的功能测试工作，负责系统的整体测试上线工作。同时卢茜君作为后端开发人员参与系统的编码实现过程。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662596A-9331-CC40-9C18-A93014861F6E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BF8DCE5E-8A98-ED4F-952A-C04DCD4036B1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3929D0F-7A62-814D-928A-35C7B2055529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6CEB834-5D82-0442-BCB2-679D1381F656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A8D3A80-00C6-CC4C-89B3-2E70A44E0F74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B03EC53-0C5C-C246-A0BA-ECD8E7C924C1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325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工作计划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E48539-5DA0-584D-AD20-7CCADDF2E5D9}"/>
              </a:ext>
            </a:extLst>
          </p:cNvPr>
          <p:cNvGrpSpPr/>
          <p:nvPr/>
        </p:nvGrpSpPr>
        <p:grpSpPr>
          <a:xfrm>
            <a:off x="680814" y="1312136"/>
            <a:ext cx="7528004" cy="2802663"/>
            <a:chOff x="666960" y="979628"/>
            <a:chExt cx="7528004" cy="2068776"/>
          </a:xfrm>
        </p:grpSpPr>
        <p:sp>
          <p:nvSpPr>
            <p:cNvPr id="8" name="文本框 8">
              <a:extLst>
                <a:ext uri="{FF2B5EF4-FFF2-40B4-BE49-F238E27FC236}">
                  <a16:creationId xmlns:a16="http://schemas.microsoft.com/office/drawing/2014/main" id="{31B128A1-C928-4442-8C70-895F2AF553F9}"/>
                </a:ext>
              </a:extLst>
            </p:cNvPr>
            <p:cNvSpPr txBox="1"/>
            <p:nvPr/>
          </p:nvSpPr>
          <p:spPr>
            <a:xfrm>
              <a:off x="666960" y="979628"/>
              <a:ext cx="75280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项目工作进度计划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曹俊燚</a:t>
              </a:r>
              <a:endPara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C6E42A-5556-2C45-9ED2-DAE7E9468CEA}"/>
                </a:ext>
              </a:extLst>
            </p:cNvPr>
            <p:cNvSpPr txBox="1"/>
            <p:nvPr/>
          </p:nvSpPr>
          <p:spPr>
            <a:xfrm>
              <a:off x="666960" y="1406078"/>
              <a:ext cx="75280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界面设计工作计划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赵梓清</a:t>
              </a:r>
              <a:endPara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1FEF104-23C6-4446-957D-BF568D6A046A}"/>
                </a:ext>
              </a:extLst>
            </p:cNvPr>
            <p:cNvSpPr txBox="1"/>
            <p:nvPr/>
          </p:nvSpPr>
          <p:spPr>
            <a:xfrm>
              <a:off x="666960" y="1832528"/>
              <a:ext cx="75280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前端开发工作计划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金晨</a:t>
              </a:r>
              <a:endPara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6078E69-0768-144E-BCED-A05201B2E093}"/>
                </a:ext>
              </a:extLst>
            </p:cNvPr>
            <p:cNvSpPr txBox="1"/>
            <p:nvPr/>
          </p:nvSpPr>
          <p:spPr>
            <a:xfrm>
              <a:off x="666960" y="2255800"/>
              <a:ext cx="75280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后端开发工作计划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侯添久</a:t>
              </a:r>
              <a:endPara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184619-1C21-3F4E-993F-F5F459ADA573}"/>
                </a:ext>
              </a:extLst>
            </p:cNvPr>
            <p:cNvSpPr txBox="1"/>
            <p:nvPr/>
          </p:nvSpPr>
          <p:spPr>
            <a:xfrm>
              <a:off x="666960" y="2679072"/>
              <a:ext cx="75280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测试安排工作计划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卢茜君</a:t>
              </a:r>
              <a:endPara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6" name="文本框 8">
            <a:hlinkClick r:id="rId3"/>
            <a:extLst>
              <a:ext uri="{FF2B5EF4-FFF2-40B4-BE49-F238E27FC236}">
                <a16:creationId xmlns:a16="http://schemas.microsoft.com/office/drawing/2014/main" id="{C639845D-5065-9545-8714-3992BEC2D75A}"/>
              </a:ext>
            </a:extLst>
          </p:cNvPr>
          <p:cNvSpPr txBox="1"/>
          <p:nvPr/>
        </p:nvSpPr>
        <p:spPr>
          <a:xfrm>
            <a:off x="7867427" y="5070443"/>
            <a:ext cx="7528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工作计划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.excel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3401488" y="1930637"/>
            <a:ext cx="3454792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项目管理方法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阶段化管理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A00302C-62AF-7049-A39C-A20C9D5A52EE}"/>
              </a:ext>
            </a:extLst>
          </p:cNvPr>
          <p:cNvSpPr/>
          <p:nvPr/>
        </p:nvSpPr>
        <p:spPr>
          <a:xfrm>
            <a:off x="3411009" y="2384031"/>
            <a:ext cx="356540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项目管理工具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en-US" altLang="zh-CN" sz="2000" b="1" dirty="0" err="1">
                <a:solidFill>
                  <a:schemeClr val="accent3"/>
                </a:solidFill>
              </a:rPr>
              <a:t>Github</a:t>
            </a:r>
            <a:r>
              <a:rPr lang="zh-CN" altLang="en-US" sz="2000" b="1" dirty="0">
                <a:solidFill>
                  <a:schemeClr val="accent3"/>
                </a:solidFill>
              </a:rPr>
              <a:t>仓库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AEC3510-FEE5-6B49-82D4-7F69EC0F2F05}"/>
              </a:ext>
            </a:extLst>
          </p:cNvPr>
          <p:cNvSpPr/>
          <p:nvPr/>
        </p:nvSpPr>
        <p:spPr>
          <a:xfrm>
            <a:off x="3401488" y="3515065"/>
            <a:ext cx="2685351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开发模型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敏捷开发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A847768-EA66-DE40-AACC-E353AFB17CA0}"/>
              </a:ext>
            </a:extLst>
          </p:cNvPr>
          <p:cNvSpPr/>
          <p:nvPr/>
        </p:nvSpPr>
        <p:spPr>
          <a:xfrm>
            <a:off x="3401488" y="3954284"/>
            <a:ext cx="366158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开发环境</a:t>
            </a:r>
            <a:r>
              <a:rPr lang="en-US" altLang="zh-CN" sz="2000" b="1" dirty="0">
                <a:solidFill>
                  <a:schemeClr val="accent3"/>
                </a:solidFill>
              </a:rPr>
              <a:t>----Windows</a:t>
            </a:r>
            <a:r>
              <a:rPr lang="zh-CN" altLang="en-US" sz="2000" b="1" dirty="0">
                <a:solidFill>
                  <a:schemeClr val="accent3"/>
                </a:solidFill>
              </a:rPr>
              <a:t>、</a:t>
            </a:r>
            <a:r>
              <a:rPr lang="en-US" altLang="zh-CN" sz="2000" b="1" dirty="0">
                <a:solidFill>
                  <a:schemeClr val="accent3"/>
                </a:solidFill>
              </a:rPr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0FACF42-7999-4944-AAAE-B6EF8E92AE3D}"/>
              </a:ext>
            </a:extLst>
          </p:cNvPr>
          <p:cNvSpPr/>
          <p:nvPr/>
        </p:nvSpPr>
        <p:spPr>
          <a:xfrm>
            <a:off x="322289" y="1273408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经济决策方法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53" name="文本框 8">
            <a:extLst>
              <a:ext uri="{FF2B5EF4-FFF2-40B4-BE49-F238E27FC236}">
                <a16:creationId xmlns:a16="http://schemas.microsoft.com/office/drawing/2014/main" id="{09D9F016-426D-6A43-8C7A-1D2A854722FD}"/>
              </a:ext>
            </a:extLst>
          </p:cNvPr>
          <p:cNvSpPr txBox="1"/>
          <p:nvPr/>
        </p:nvSpPr>
        <p:spPr>
          <a:xfrm>
            <a:off x="787004" y="2020582"/>
            <a:ext cx="544234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以成本效益分析、风险分析为基础进行决策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BAAF5F-1461-AB46-862B-2FA5EC77B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1" y="2485651"/>
            <a:ext cx="10146162" cy="393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5048018" cy="825190"/>
          </a:xfrm>
        </p:spPr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需求分析</a:t>
            </a:r>
          </a:p>
        </p:txBody>
      </p:sp>
      <p:sp>
        <p:nvSpPr>
          <p:cNvPr id="11" name="文本框 8"/>
          <p:cNvSpPr txBox="1"/>
          <p:nvPr/>
        </p:nvSpPr>
        <p:spPr>
          <a:xfrm>
            <a:off x="2148116" y="2154999"/>
            <a:ext cx="8918048" cy="134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97590" y="1674237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系统功能需求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1C483D7-B434-624F-A70C-FEF803A7E32D}"/>
              </a:ext>
            </a:extLst>
          </p:cNvPr>
          <p:cNvSpPr/>
          <p:nvPr/>
        </p:nvSpPr>
        <p:spPr>
          <a:xfrm>
            <a:off x="1897589" y="3610245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创新设计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139BEC66-BD6D-5D48-8F76-F6DD0B4D7BB3}"/>
              </a:ext>
            </a:extLst>
          </p:cNvPr>
          <p:cNvSpPr txBox="1"/>
          <p:nvPr/>
        </p:nvSpPr>
        <p:spPr>
          <a:xfrm>
            <a:off x="2148116" y="4204796"/>
            <a:ext cx="8918048" cy="70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基于智能合约的关键字搜索实现对分散存储在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中的密文建立索引，数据使用者能够对加密后的数据进行检索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21" name="文本框 8">
            <a:hlinkClick r:id="rId3"/>
            <a:extLst>
              <a:ext uri="{FF2B5EF4-FFF2-40B4-BE49-F238E27FC236}">
                <a16:creationId xmlns:a16="http://schemas.microsoft.com/office/drawing/2014/main" id="{FC716DA1-256E-4A48-BD1B-A27E03D6BEBE}"/>
              </a:ext>
            </a:extLst>
          </p:cNvPr>
          <p:cNvSpPr txBox="1"/>
          <p:nvPr/>
        </p:nvSpPr>
        <p:spPr>
          <a:xfrm>
            <a:off x="8663216" y="5423820"/>
            <a:ext cx="2552472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需求规格说明书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7639608-46B5-DD43-8AAC-F194C368CE18}"/>
              </a:ext>
            </a:extLst>
          </p:cNvPr>
          <p:cNvSpPr/>
          <p:nvPr/>
        </p:nvSpPr>
        <p:spPr>
          <a:xfrm>
            <a:off x="2811988" y="1467120"/>
            <a:ext cx="148309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架构设计图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DCD-ED4C-3944-B6D4-68DF6800F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219" y="1920514"/>
            <a:ext cx="5374631" cy="4145092"/>
          </a:xfrm>
          <a:prstGeom prst="rect">
            <a:avLst/>
          </a:prstGeom>
        </p:spPr>
      </p:pic>
      <p:sp>
        <p:nvSpPr>
          <p:cNvPr id="11" name="文本框 8">
            <a:hlinkClick r:id="rId4"/>
            <a:extLst>
              <a:ext uri="{FF2B5EF4-FFF2-40B4-BE49-F238E27FC236}">
                <a16:creationId xmlns:a16="http://schemas.microsoft.com/office/drawing/2014/main" id="{73B57F19-AA2A-CB41-9574-30351E424B8A}"/>
              </a:ext>
            </a:extLst>
          </p:cNvPr>
          <p:cNvSpPr txBox="1"/>
          <p:nvPr/>
        </p:nvSpPr>
        <p:spPr>
          <a:xfrm>
            <a:off x="9898706" y="6065606"/>
            <a:ext cx="2146970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架构设计文档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下一阶段工作</a:t>
            </a:r>
          </a:p>
        </p:txBody>
      </p:sp>
      <p:sp>
        <p:nvSpPr>
          <p:cNvPr id="19" name="文本框 8">
            <a:extLst>
              <a:ext uri="{FF2B5EF4-FFF2-40B4-BE49-F238E27FC236}">
                <a16:creationId xmlns:a16="http://schemas.microsoft.com/office/drawing/2014/main" id="{78EB45C3-318A-0949-965E-65BA03F59466}"/>
              </a:ext>
            </a:extLst>
          </p:cNvPr>
          <p:cNvSpPr txBox="1"/>
          <p:nvPr/>
        </p:nvSpPr>
        <p:spPr>
          <a:xfrm>
            <a:off x="644440" y="2307550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编码任务分工</a:t>
            </a: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4565F243-CADB-374E-B155-DD6074559130}"/>
              </a:ext>
            </a:extLst>
          </p:cNvPr>
          <p:cNvSpPr txBox="1"/>
          <p:nvPr/>
        </p:nvSpPr>
        <p:spPr>
          <a:xfrm>
            <a:off x="644441" y="275418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各模块接口方案制定</a:t>
            </a:r>
          </a:p>
        </p:txBody>
      </p:sp>
      <p:sp>
        <p:nvSpPr>
          <p:cNvPr id="21" name="文本框 8">
            <a:extLst>
              <a:ext uri="{FF2B5EF4-FFF2-40B4-BE49-F238E27FC236}">
                <a16:creationId xmlns:a16="http://schemas.microsoft.com/office/drawing/2014/main" id="{58C21B51-9A91-C94C-8654-7FACDABFBF68}"/>
              </a:ext>
            </a:extLst>
          </p:cNvPr>
          <p:cNvSpPr txBox="1"/>
          <p:nvPr/>
        </p:nvSpPr>
        <p:spPr>
          <a:xfrm>
            <a:off x="644446" y="188414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需求分析、概要设计内部评审</a:t>
            </a:r>
          </a:p>
        </p:txBody>
      </p:sp>
      <p:sp>
        <p:nvSpPr>
          <p:cNvPr id="22" name="文本框 8">
            <a:extLst>
              <a:ext uri="{FF2B5EF4-FFF2-40B4-BE49-F238E27FC236}">
                <a16:creationId xmlns:a16="http://schemas.microsoft.com/office/drawing/2014/main" id="{0CB31660-8015-3340-A4B9-04812CBBA79A}"/>
              </a:ext>
            </a:extLst>
          </p:cNvPr>
          <p:cNvSpPr txBox="1"/>
          <p:nvPr/>
        </p:nvSpPr>
        <p:spPr>
          <a:xfrm>
            <a:off x="644442" y="3181923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编码开发</a:t>
            </a:r>
          </a:p>
        </p:txBody>
      </p:sp>
      <p:sp>
        <p:nvSpPr>
          <p:cNvPr id="23" name="文本框 8">
            <a:extLst>
              <a:ext uri="{FF2B5EF4-FFF2-40B4-BE49-F238E27FC236}">
                <a16:creationId xmlns:a16="http://schemas.microsoft.com/office/drawing/2014/main" id="{2F582FB8-C90C-8A44-AB23-539E89406F75}"/>
              </a:ext>
            </a:extLst>
          </p:cNvPr>
          <p:cNvSpPr txBox="1"/>
          <p:nvPr/>
        </p:nvSpPr>
        <p:spPr>
          <a:xfrm>
            <a:off x="644443" y="362422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接口联调、集成测试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9EA8CD96-8745-2440-A3FE-787FD5588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303" y="2331299"/>
            <a:ext cx="8603771" cy="3819894"/>
          </a:xfrm>
          <a:prstGeom prst="rect">
            <a:avLst/>
          </a:prstGeom>
        </p:spPr>
      </p:pic>
      <p:sp>
        <p:nvSpPr>
          <p:cNvPr id="25" name="文本框 8">
            <a:extLst>
              <a:ext uri="{FF2B5EF4-FFF2-40B4-BE49-F238E27FC236}">
                <a16:creationId xmlns:a16="http://schemas.microsoft.com/office/drawing/2014/main" id="{E0E0C50B-7975-8147-B256-AE72B49CA0A4}"/>
              </a:ext>
            </a:extLst>
          </p:cNvPr>
          <p:cNvSpPr txBox="1"/>
          <p:nvPr/>
        </p:nvSpPr>
        <p:spPr>
          <a:xfrm>
            <a:off x="644440" y="1514621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智能合约技术的研究选型确认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1A57839-3513-C742-8F1A-DFB5AA67AA49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8" name="文本框 8"/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4" name="文本框 8">
            <a:hlinkClick r:id="rId3"/>
            <a:extLst>
              <a:ext uri="{FF2B5EF4-FFF2-40B4-BE49-F238E27FC236}">
                <a16:creationId xmlns:a16="http://schemas.microsoft.com/office/drawing/2014/main" id="{E2A611E8-EC59-A749-ABED-2617548AAF1C}"/>
              </a:ext>
            </a:extLst>
          </p:cNvPr>
          <p:cNvSpPr txBox="1"/>
          <p:nvPr/>
        </p:nvSpPr>
        <p:spPr>
          <a:xfrm>
            <a:off x="8455668" y="5679843"/>
            <a:ext cx="2146970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会议纪要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439042D-1BFC-BD49-ABB2-D3967E706B25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01D5AC97-97E2-BF43-862C-A20320C5738E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973849D-0BC8-A444-88B6-462BED925A92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2D365F6-23DF-024A-A239-84959381166A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25FE35A-3766-AF48-9052-E9ADA14EC916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4E97B12-AD03-0C49-9314-D5F741A14750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0" name="文本框 8">
            <a:extLst>
              <a:ext uri="{FF2B5EF4-FFF2-40B4-BE49-F238E27FC236}">
                <a16:creationId xmlns:a16="http://schemas.microsoft.com/office/drawing/2014/main" id="{A9E6E3DE-B9F5-2042-8872-00089395438E}"/>
              </a:ext>
            </a:extLst>
          </p:cNvPr>
          <p:cNvSpPr txBox="1"/>
          <p:nvPr/>
        </p:nvSpPr>
        <p:spPr>
          <a:xfrm>
            <a:off x="930196" y="3757436"/>
            <a:ext cx="7528004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、风险把控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，及项目的需求分析。同时曹俊燚作为后端开发人员参与系统的编码实现过程，并且负责系统的最终打包上线工作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616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AE517C6-52B6-C645-8643-A09C306C20D3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175BDD39-BE53-7246-9064-E6A5E3158240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DD7C138-D676-7D42-AD48-0BFCD5468A1C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29E0C30-8488-E24B-B004-CB8C4C573DD1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2632D59-19BA-BA4D-ABCE-1C22E1181A3A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3AB69D5-58B2-9543-9D62-8D5147F5DAC6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8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956</TotalTime>
  <Words>1087</Words>
  <Application>Microsoft Macintosh PowerPoint</Application>
  <PresentationFormat>宽屏</PresentationFormat>
  <Paragraphs>133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134</cp:revision>
  <dcterms:created xsi:type="dcterms:W3CDTF">2015-08-18T02:51:41Z</dcterms:created>
  <dcterms:modified xsi:type="dcterms:W3CDTF">2019-08-29T04:25:09Z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